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5" r:id="rId3"/>
    <p:sldId id="277" r:id="rId4"/>
    <p:sldId id="278" r:id="rId5"/>
  </p:sldIdLst>
  <p:sldSz cx="9144000" cy="6858000" type="letter"/>
  <p:notesSz cx="6858000" cy="9144000"/>
  <p:defaultTextStyle>
    <a:defPPr>
      <a:defRPr lang="en-US"/>
    </a:defPPr>
    <a:lvl1pPr marL="0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1pPr>
    <a:lvl2pPr marL="410197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2pPr>
    <a:lvl3pPr marL="820393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3pPr>
    <a:lvl4pPr marL="1230590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4pPr>
    <a:lvl5pPr marL="1640788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5pPr>
    <a:lvl6pPr marL="2050984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6pPr>
    <a:lvl7pPr marL="2461181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7pPr>
    <a:lvl8pPr marL="2871379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8pPr>
    <a:lvl9pPr marL="3281575" algn="l" defTabSz="820393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D5"/>
    <a:srgbClr val="F8E19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4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CE6F0-8327-40C1-8EA5-82E5CC8B561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C7BB-A3FE-4380-B74E-D6DCCFB4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197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393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590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0788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0984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181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1379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1575" algn="l" defTabSz="82039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0766-CCB2-46AE-AC31-52C27962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2" y="1122364"/>
            <a:ext cx="6858000" cy="2387600"/>
          </a:xfrm>
        </p:spPr>
        <p:txBody>
          <a:bodyPr anchor="b"/>
          <a:lstStyle>
            <a:lvl1pPr algn="ctr">
              <a:defRPr sz="43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A174E-529F-457D-88C4-EB299BA02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2" y="3602040"/>
            <a:ext cx="6858000" cy="1655762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12" indent="0" algn="ctr">
              <a:buNone/>
              <a:defRPr sz="1456"/>
            </a:lvl2pPr>
            <a:lvl3pPr marL="665624" indent="0" algn="ctr">
              <a:buNone/>
              <a:defRPr sz="1310"/>
            </a:lvl3pPr>
            <a:lvl4pPr marL="998436" indent="0" algn="ctr">
              <a:buNone/>
              <a:defRPr sz="1164"/>
            </a:lvl4pPr>
            <a:lvl5pPr marL="1331249" indent="0" algn="ctr">
              <a:buNone/>
              <a:defRPr sz="1164"/>
            </a:lvl5pPr>
            <a:lvl6pPr marL="1664060" indent="0" algn="ctr">
              <a:buNone/>
              <a:defRPr sz="1164"/>
            </a:lvl6pPr>
            <a:lvl7pPr marL="1996872" indent="0" algn="ctr">
              <a:buNone/>
              <a:defRPr sz="1164"/>
            </a:lvl7pPr>
            <a:lvl8pPr marL="2329684" indent="0" algn="ctr">
              <a:buNone/>
              <a:defRPr sz="1164"/>
            </a:lvl8pPr>
            <a:lvl9pPr marL="2662497" indent="0" algn="ctr">
              <a:buNone/>
              <a:defRPr sz="116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19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7742-9F61-43EB-B223-683D63AD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E9BA0-1FF5-4A2D-90E2-737532248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82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0AE56-A7BE-47BD-AE27-B8F70E813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71317-6B22-4E0D-93CC-EC5A2BA65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52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2EB2-E946-4182-A182-16F66C35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2291-5CA5-4CCC-BA99-51C154AA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72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94B8-8261-4F86-BAFD-852C559D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2"/>
            <a:ext cx="7886700" cy="2852737"/>
          </a:xfrm>
        </p:spPr>
        <p:txBody>
          <a:bodyPr anchor="b"/>
          <a:lstStyle>
            <a:lvl1pPr>
              <a:defRPr sz="43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01CB-9BBF-486B-BB80-39BA3ADD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1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24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3pPr>
            <a:lvl4pPr marL="998436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4pPr>
            <a:lvl5pPr marL="1331249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5pPr>
            <a:lvl6pPr marL="1664060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6pPr>
            <a:lvl7pPr marL="1996872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7pPr>
            <a:lvl8pPr marL="2329684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8pPr>
            <a:lvl9pPr marL="2662497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3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9423-7E71-445B-B631-12222F76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57BB-F8EE-46A2-BB40-BF2A8F2CD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32" y="120301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B4A97-A1FF-4C64-B1A8-B25D296C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9635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5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3FA0-D5E4-40A7-AF66-31B28122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0312"/>
            <a:ext cx="7886700" cy="7155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7EE94-8FE8-4177-89BC-0619F5D5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150225"/>
            <a:ext cx="3868340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12" indent="0">
              <a:buNone/>
              <a:defRPr sz="1456" b="1"/>
            </a:lvl2pPr>
            <a:lvl3pPr marL="665624" indent="0">
              <a:buNone/>
              <a:defRPr sz="1310" b="1"/>
            </a:lvl3pPr>
            <a:lvl4pPr marL="998436" indent="0">
              <a:buNone/>
              <a:defRPr sz="1164" b="1"/>
            </a:lvl4pPr>
            <a:lvl5pPr marL="1331249" indent="0">
              <a:buNone/>
              <a:defRPr sz="1164" b="1"/>
            </a:lvl5pPr>
            <a:lvl6pPr marL="1664060" indent="0">
              <a:buNone/>
              <a:defRPr sz="1164" b="1"/>
            </a:lvl6pPr>
            <a:lvl7pPr marL="1996872" indent="0">
              <a:buNone/>
              <a:defRPr sz="1164" b="1"/>
            </a:lvl7pPr>
            <a:lvl8pPr marL="2329684" indent="0">
              <a:buNone/>
              <a:defRPr sz="1164" b="1"/>
            </a:lvl8pPr>
            <a:lvl9pPr marL="2662497" indent="0">
              <a:buNone/>
              <a:defRPr sz="11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DC3EB-5099-46E5-BB60-C6B96CEA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1" y="1974133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297B4-6C75-4D3B-9176-42AA106A9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2209" y="1150225"/>
            <a:ext cx="3887391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12" indent="0">
              <a:buNone/>
              <a:defRPr sz="1456" b="1"/>
            </a:lvl2pPr>
            <a:lvl3pPr marL="665624" indent="0">
              <a:buNone/>
              <a:defRPr sz="1310" b="1"/>
            </a:lvl3pPr>
            <a:lvl4pPr marL="998436" indent="0">
              <a:buNone/>
              <a:defRPr sz="1164" b="1"/>
            </a:lvl4pPr>
            <a:lvl5pPr marL="1331249" indent="0">
              <a:buNone/>
              <a:defRPr sz="1164" b="1"/>
            </a:lvl5pPr>
            <a:lvl6pPr marL="1664060" indent="0">
              <a:buNone/>
              <a:defRPr sz="1164" b="1"/>
            </a:lvl6pPr>
            <a:lvl7pPr marL="1996872" indent="0">
              <a:buNone/>
              <a:defRPr sz="1164" b="1"/>
            </a:lvl7pPr>
            <a:lvl8pPr marL="2329684" indent="0">
              <a:buNone/>
              <a:defRPr sz="1164" b="1"/>
            </a:lvl8pPr>
            <a:lvl9pPr marL="2662497" indent="0">
              <a:buNone/>
              <a:defRPr sz="11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65152-89AF-41F9-860B-AE7040BA3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2209" y="1974133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DFCE-9BD8-4922-86BF-96F15E78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36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74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88C0-7D0D-4C9B-BD1C-5CE3AD3D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CE39-5025-499E-BC63-04161634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2330"/>
            </a:lvl1pPr>
            <a:lvl2pPr>
              <a:defRPr sz="2038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F20FF-276F-4A55-AC2F-7757078E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64"/>
            </a:lvl1pPr>
            <a:lvl2pPr marL="332812" indent="0">
              <a:buNone/>
              <a:defRPr sz="1019"/>
            </a:lvl2pPr>
            <a:lvl3pPr marL="665624" indent="0">
              <a:buNone/>
              <a:defRPr sz="873"/>
            </a:lvl3pPr>
            <a:lvl4pPr marL="998436" indent="0">
              <a:buNone/>
              <a:defRPr sz="728"/>
            </a:lvl4pPr>
            <a:lvl5pPr marL="1331249" indent="0">
              <a:buNone/>
              <a:defRPr sz="728"/>
            </a:lvl5pPr>
            <a:lvl6pPr marL="1664060" indent="0">
              <a:buNone/>
              <a:defRPr sz="728"/>
            </a:lvl6pPr>
            <a:lvl7pPr marL="1996872" indent="0">
              <a:buNone/>
              <a:defRPr sz="728"/>
            </a:lvl7pPr>
            <a:lvl8pPr marL="2329684" indent="0">
              <a:buNone/>
              <a:defRPr sz="728"/>
            </a:lvl8pPr>
            <a:lvl9pPr marL="2662497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22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43AA-4B78-48D1-8916-1583B98D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B6CD6-8C99-459C-9E0D-8A20637B3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 marL="0" indent="0">
              <a:buNone/>
              <a:defRPr sz="2330"/>
            </a:lvl1pPr>
            <a:lvl2pPr marL="332812" indent="0">
              <a:buNone/>
              <a:defRPr sz="2038"/>
            </a:lvl2pPr>
            <a:lvl3pPr marL="665624" indent="0">
              <a:buNone/>
              <a:defRPr sz="1747"/>
            </a:lvl3pPr>
            <a:lvl4pPr marL="998436" indent="0">
              <a:buNone/>
              <a:defRPr sz="1456"/>
            </a:lvl4pPr>
            <a:lvl5pPr marL="1331249" indent="0">
              <a:buNone/>
              <a:defRPr sz="1456"/>
            </a:lvl5pPr>
            <a:lvl6pPr marL="1664060" indent="0">
              <a:buNone/>
              <a:defRPr sz="1456"/>
            </a:lvl6pPr>
            <a:lvl7pPr marL="1996872" indent="0">
              <a:buNone/>
              <a:defRPr sz="1456"/>
            </a:lvl7pPr>
            <a:lvl8pPr marL="2329684" indent="0">
              <a:buNone/>
              <a:defRPr sz="1456"/>
            </a:lvl8pPr>
            <a:lvl9pPr marL="2662497" indent="0">
              <a:buNone/>
              <a:defRPr sz="145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F6C60-2E82-4A79-B669-1033A846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64"/>
            </a:lvl1pPr>
            <a:lvl2pPr marL="332812" indent="0">
              <a:buNone/>
              <a:defRPr sz="1019"/>
            </a:lvl2pPr>
            <a:lvl3pPr marL="665624" indent="0">
              <a:buNone/>
              <a:defRPr sz="873"/>
            </a:lvl3pPr>
            <a:lvl4pPr marL="998436" indent="0">
              <a:buNone/>
              <a:defRPr sz="728"/>
            </a:lvl4pPr>
            <a:lvl5pPr marL="1331249" indent="0">
              <a:buNone/>
              <a:defRPr sz="728"/>
            </a:lvl5pPr>
            <a:lvl6pPr marL="1664060" indent="0">
              <a:buNone/>
              <a:defRPr sz="728"/>
            </a:lvl6pPr>
            <a:lvl7pPr marL="1996872" indent="0">
              <a:buNone/>
              <a:defRPr sz="728"/>
            </a:lvl7pPr>
            <a:lvl8pPr marL="2329684" indent="0">
              <a:buNone/>
              <a:defRPr sz="728"/>
            </a:lvl8pPr>
            <a:lvl9pPr marL="2662497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9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9198FCC-3ADD-46FD-9AC7-E9B1762FC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1"/>
          <a:stretch/>
        </p:blipFill>
        <p:spPr>
          <a:xfrm>
            <a:off x="0" y="5861784"/>
            <a:ext cx="9144000" cy="10036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B212B-23BD-4009-BE76-E0C2BE5A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32" y="208108"/>
            <a:ext cx="7886700" cy="78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DA370-2054-485F-ACCE-5B85767B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32" y="1265385"/>
            <a:ext cx="8170718" cy="475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A0870B9-0EC0-F969-8A6D-4C5B504B0B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28" y="6426636"/>
            <a:ext cx="1027742" cy="3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65624" rtl="0" eaLnBrk="1" latinLnBrk="0" hangingPunct="1">
        <a:lnSpc>
          <a:spcPct val="90000"/>
        </a:lnSpc>
        <a:spcBef>
          <a:spcPct val="0"/>
        </a:spcBef>
        <a:buNone/>
        <a:defRPr sz="32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07" indent="-166407" algn="l" defTabSz="665624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1pPr>
      <a:lvl2pPr marL="499218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30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41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497655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830466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279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090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8903" indent="-166407" algn="l" defTabSz="665624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12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24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36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249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060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872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684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497" algn="l" defTabSz="665624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7A2F933-B3A8-492B-83BE-BC496609F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8" y="853196"/>
            <a:ext cx="853439" cy="1280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A0941-AD47-466C-90DA-0E3B2716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5" y="6138313"/>
            <a:ext cx="556772" cy="598014"/>
          </a:xfrm>
          <a:prstGeom prst="rect">
            <a:avLst/>
          </a:prstGeom>
        </p:spPr>
      </p:pic>
      <p:pic>
        <p:nvPicPr>
          <p:cNvPr id="16" name="Picture 15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4E69E59E-A060-4623-9243-E3122F019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8047" r="13995" b="8292"/>
          <a:stretch/>
        </p:blipFill>
        <p:spPr>
          <a:xfrm>
            <a:off x="195284" y="2681713"/>
            <a:ext cx="735525" cy="1276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44977D-BFDF-4D96-8A56-53D16D9D8919}"/>
              </a:ext>
            </a:extLst>
          </p:cNvPr>
          <p:cNvSpPr txBox="1"/>
          <p:nvPr/>
        </p:nvSpPr>
        <p:spPr>
          <a:xfrm>
            <a:off x="-24236" y="1920077"/>
            <a:ext cx="117456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>
                <a:latin typeface="+mj-lt"/>
              </a:rPr>
              <a:t>FT SERIES</a:t>
            </a:r>
            <a:r>
              <a:rPr lang="en-US" sz="700" baseline="30000" dirty="0">
                <a:latin typeface="+mj-lt"/>
              </a:rPr>
              <a:t>®</a:t>
            </a:r>
            <a:r>
              <a:rPr lang="en-US" sz="788" b="1" dirty="0">
                <a:latin typeface="+mj-lt"/>
              </a:rPr>
              <a:t> WALL BOILERS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0AA716-548F-4D64-880C-D705AE46A664}"/>
              </a:ext>
            </a:extLst>
          </p:cNvPr>
          <p:cNvSpPr txBox="1"/>
          <p:nvPr/>
        </p:nvSpPr>
        <p:spPr>
          <a:xfrm>
            <a:off x="0" y="3957861"/>
            <a:ext cx="1174566" cy="32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1" b="1" dirty="0">
                <a:latin typeface="+mj-lt"/>
              </a:rPr>
              <a:t>FT SERIES</a:t>
            </a:r>
            <a:r>
              <a:rPr lang="en-US" sz="700" baseline="30000" dirty="0">
                <a:latin typeface="+mj-lt"/>
              </a:rPr>
              <a:t>®</a:t>
            </a:r>
            <a:r>
              <a:rPr lang="en-US" sz="751" b="1" dirty="0">
                <a:latin typeface="+mj-lt"/>
              </a:rPr>
              <a:t> FLOOR BOILERS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4B6A14-8F8B-466C-8C4E-4563C6B6A76D}"/>
              </a:ext>
            </a:extLst>
          </p:cNvPr>
          <p:cNvSpPr txBox="1"/>
          <p:nvPr/>
        </p:nvSpPr>
        <p:spPr>
          <a:xfrm>
            <a:off x="671209" y="6271378"/>
            <a:ext cx="930211" cy="50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30">
              <a:lnSpc>
                <a:spcPct val="101000"/>
              </a:lnSpc>
              <a:spcBef>
                <a:spcPts val="408"/>
              </a:spcBef>
            </a:pPr>
            <a:r>
              <a:rPr lang="en-US" sz="583" b="1" dirty="0"/>
              <a:t>Browse LAARS Residential Products</a:t>
            </a:r>
          </a:p>
          <a:p>
            <a:pPr marL="101230">
              <a:lnSpc>
                <a:spcPct val="101000"/>
              </a:lnSpc>
              <a:spcBef>
                <a:spcPts val="408"/>
              </a:spcBef>
            </a:pPr>
            <a:endParaRPr lang="en-US" sz="583" b="1" u="sng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F3523E-193B-42B0-87A8-04028172EFCC}"/>
              </a:ext>
            </a:extLst>
          </p:cNvPr>
          <p:cNvSpPr txBox="1"/>
          <p:nvPr/>
        </p:nvSpPr>
        <p:spPr>
          <a:xfrm>
            <a:off x="1926475" y="6477291"/>
            <a:ext cx="6172177" cy="45543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64" b="1" dirty="0"/>
              <a:t>Customer Service &amp; Product Support 800-900-9276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E4A1E8-2500-42A9-B433-B46972C5655B}"/>
              </a:ext>
            </a:extLst>
          </p:cNvPr>
          <p:cNvSpPr txBox="1"/>
          <p:nvPr/>
        </p:nvSpPr>
        <p:spPr>
          <a:xfrm>
            <a:off x="0" y="77958"/>
            <a:ext cx="909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QUICK REFERENCE GUIDE</a:t>
            </a:r>
          </a:p>
        </p:txBody>
      </p:sp>
      <p:pic>
        <p:nvPicPr>
          <p:cNvPr id="12" name="Picture 11" descr="A picture containing appliance, projector&#10;&#10;Description automatically generated">
            <a:extLst>
              <a:ext uri="{FF2B5EF4-FFF2-40B4-BE49-F238E27FC236}">
                <a16:creationId xmlns:a16="http://schemas.microsoft.com/office/drawing/2014/main" id="{B672F3D5-6F58-EA07-D0B3-6A67A39CB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" y="4533969"/>
            <a:ext cx="1095085" cy="109728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9A4F411-2F82-DDB3-9467-AFD6C6810E24}"/>
              </a:ext>
            </a:extLst>
          </p:cNvPr>
          <p:cNvSpPr txBox="1"/>
          <p:nvPr/>
        </p:nvSpPr>
        <p:spPr>
          <a:xfrm>
            <a:off x="6956776" y="4504280"/>
            <a:ext cx="2115969" cy="1931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55" b="1" dirty="0"/>
              <a:t>Included With LAARS Mini-</a:t>
            </a:r>
            <a:r>
              <a:rPr lang="en-US" sz="655" b="1" dirty="0" err="1"/>
              <a:t>Therm</a:t>
            </a:r>
            <a:r>
              <a:rPr lang="en-US" sz="655" b="1" baseline="30000" dirty="0"/>
              <a:t>®</a:t>
            </a:r>
            <a:r>
              <a:rPr lang="en-US" sz="655" b="1" dirty="0"/>
              <a:t> JX</a:t>
            </a:r>
            <a:r>
              <a:rPr lang="en-US" sz="655" b="1" baseline="30000" dirty="0"/>
              <a:t>  </a:t>
            </a:r>
            <a:r>
              <a:rPr lang="en-US" sz="655" b="1" dirty="0"/>
              <a:t>Boilers</a:t>
            </a:r>
            <a:endParaRPr lang="en-US" sz="655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40CB173-A3B1-C7D6-2EF9-E744D8A9B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16" y="4716735"/>
            <a:ext cx="663965" cy="44367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D7A9FF7-5DFF-CABF-02BC-74C664407426}"/>
              </a:ext>
            </a:extLst>
          </p:cNvPr>
          <p:cNvSpPr txBox="1"/>
          <p:nvPr/>
        </p:nvSpPr>
        <p:spPr>
          <a:xfrm>
            <a:off x="6893151" y="5262181"/>
            <a:ext cx="911279" cy="69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r>
              <a:rPr lang="en-US" sz="583" dirty="0"/>
              <a:t>Low Loss Header</a:t>
            </a:r>
          </a:p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r>
              <a:rPr lang="en-US" sz="583" dirty="0"/>
              <a:t>(Factory Installed JX125-JX200)</a:t>
            </a:r>
          </a:p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r>
              <a:rPr lang="en-US" sz="583" dirty="0"/>
              <a:t>PN: CA019600</a:t>
            </a:r>
          </a:p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endParaRPr lang="en-US" sz="583" b="1" u="sng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2" name="Picture 71" descr="A picture containing hydrant, dark, black, outdoor object&#10;&#10;Description automatically generated">
            <a:extLst>
              <a:ext uri="{FF2B5EF4-FFF2-40B4-BE49-F238E27FC236}">
                <a16:creationId xmlns:a16="http://schemas.microsoft.com/office/drawing/2014/main" id="{62F2D879-2990-5BD1-F9A8-A8660862DC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4430" y="4793806"/>
            <a:ext cx="404663" cy="33644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4D9B0FE-5B90-BE4E-6FB6-EDDBF6F839C0}"/>
              </a:ext>
            </a:extLst>
          </p:cNvPr>
          <p:cNvSpPr txBox="1">
            <a:spLocks noChangeAspect="1"/>
          </p:cNvSpPr>
          <p:nvPr/>
        </p:nvSpPr>
        <p:spPr>
          <a:xfrm>
            <a:off x="7600678" y="5275600"/>
            <a:ext cx="770975" cy="27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83" dirty="0"/>
              <a:t>Pressure Relief Valve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756987A-7D9D-14E3-24EE-0D629954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79" y="4738167"/>
            <a:ext cx="269631" cy="3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CEE5975-359D-8C3C-629E-2C0420FEC483}"/>
              </a:ext>
            </a:extLst>
          </p:cNvPr>
          <p:cNvSpPr txBox="1"/>
          <p:nvPr/>
        </p:nvSpPr>
        <p:spPr>
          <a:xfrm>
            <a:off x="8187054" y="5267571"/>
            <a:ext cx="911279" cy="64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r>
              <a:rPr lang="en-US" sz="583" dirty="0"/>
              <a:t>Internal Taco 007E Boiler Pump</a:t>
            </a:r>
          </a:p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r>
              <a:rPr lang="en-US" sz="583" dirty="0"/>
              <a:t>(Factory Installed with LLH)</a:t>
            </a:r>
          </a:p>
          <a:p>
            <a:pPr marL="101230" indent="-65175" algn="ctr">
              <a:lnSpc>
                <a:spcPct val="101000"/>
              </a:lnSpc>
              <a:spcBef>
                <a:spcPts val="408"/>
              </a:spcBef>
            </a:pPr>
            <a:endParaRPr lang="en-US" sz="583" b="1" u="sng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B53BB4-2A8B-E88E-F70B-FED83C1132F0}"/>
              </a:ext>
            </a:extLst>
          </p:cNvPr>
          <p:cNvSpPr txBox="1"/>
          <p:nvPr/>
        </p:nvSpPr>
        <p:spPr>
          <a:xfrm>
            <a:off x="-24236" y="5691230"/>
            <a:ext cx="1174566" cy="32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1" b="1" dirty="0">
                <a:latin typeface="+mj-lt"/>
              </a:rPr>
              <a:t>MINI-THERM</a:t>
            </a:r>
            <a:r>
              <a:rPr lang="en-US" sz="700" baseline="30000" dirty="0">
                <a:latin typeface="+mj-lt"/>
              </a:rPr>
              <a:t>®</a:t>
            </a:r>
            <a:r>
              <a:rPr lang="en-US" sz="751" b="1" dirty="0">
                <a:latin typeface="+mj-lt"/>
              </a:rPr>
              <a:t> JX BOILERS</a:t>
            </a:r>
          </a:p>
        </p:txBody>
      </p:sp>
      <p:graphicFrame>
        <p:nvGraphicFramePr>
          <p:cNvPr id="87" name="Table 65">
            <a:extLst>
              <a:ext uri="{FF2B5EF4-FFF2-40B4-BE49-F238E27FC236}">
                <a16:creationId xmlns:a16="http://schemas.microsoft.com/office/drawing/2014/main" id="{A871E6B3-6CBD-BC3D-3769-259959DE7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34379"/>
              </p:ext>
            </p:extLst>
          </p:nvPr>
        </p:nvGraphicFramePr>
        <p:xfrm>
          <a:off x="1129239" y="4504280"/>
          <a:ext cx="5721241" cy="139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5870">
                  <a:extLst>
                    <a:ext uri="{9D8B030D-6E8A-4147-A177-3AD203B41FA5}">
                      <a16:colId xmlns:a16="http://schemas.microsoft.com/office/drawing/2014/main" val="572981623"/>
                    </a:ext>
                  </a:extLst>
                </a:gridCol>
                <a:gridCol w="519546">
                  <a:extLst>
                    <a:ext uri="{9D8B030D-6E8A-4147-A177-3AD203B41FA5}">
                      <a16:colId xmlns:a16="http://schemas.microsoft.com/office/drawing/2014/main" val="1004932443"/>
                    </a:ext>
                  </a:extLst>
                </a:gridCol>
                <a:gridCol w="706581">
                  <a:extLst>
                    <a:ext uri="{9D8B030D-6E8A-4147-A177-3AD203B41FA5}">
                      <a16:colId xmlns:a16="http://schemas.microsoft.com/office/drawing/2014/main" val="1682373669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3560115169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845191748"/>
                    </a:ext>
                  </a:extLst>
                </a:gridCol>
                <a:gridCol w="781530">
                  <a:extLst>
                    <a:ext uri="{9D8B030D-6E8A-4147-A177-3AD203B41FA5}">
                      <a16:colId xmlns:a16="http://schemas.microsoft.com/office/drawing/2014/main" val="1136659965"/>
                    </a:ext>
                  </a:extLst>
                </a:gridCol>
                <a:gridCol w="316465">
                  <a:extLst>
                    <a:ext uri="{9D8B030D-6E8A-4147-A177-3AD203B41FA5}">
                      <a16:colId xmlns:a16="http://schemas.microsoft.com/office/drawing/2014/main" val="1975942549"/>
                    </a:ext>
                  </a:extLst>
                </a:gridCol>
                <a:gridCol w="374890">
                  <a:extLst>
                    <a:ext uri="{9D8B030D-6E8A-4147-A177-3AD203B41FA5}">
                      <a16:colId xmlns:a16="http://schemas.microsoft.com/office/drawing/2014/main" val="3292993197"/>
                    </a:ext>
                  </a:extLst>
                </a:gridCol>
                <a:gridCol w="348395">
                  <a:extLst>
                    <a:ext uri="{9D8B030D-6E8A-4147-A177-3AD203B41FA5}">
                      <a16:colId xmlns:a16="http://schemas.microsoft.com/office/drawing/2014/main" val="1887826954"/>
                    </a:ext>
                  </a:extLst>
                </a:gridCol>
              </a:tblGrid>
              <a:tr h="168596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Min Input BTU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Max Output BTU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Low Loss Header w/ pump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Connections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AFUE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1726"/>
                  </a:ext>
                </a:extLst>
              </a:tr>
              <a:tr h="168596">
                <a:tc vMerge="1"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Min BTU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Max BTU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Supply/Return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Gas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Vent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51936"/>
                  </a:ext>
                </a:extLst>
              </a:tr>
              <a:tr h="16859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JX50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50,000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42,000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Optional Accessory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 1/4”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3/4”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4”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43016"/>
                  </a:ext>
                </a:extLst>
              </a:tr>
              <a:tr h="168596"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JX75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75,000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63,000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Optional Accessory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5”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46365"/>
                  </a:ext>
                </a:extLst>
              </a:tr>
              <a:tr h="16859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JX100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100,000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84,000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Optional Accessory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5”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7892"/>
                  </a:ext>
                </a:extLst>
              </a:tr>
              <a:tr h="168596"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JX125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125,000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105,000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6”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66129"/>
                  </a:ext>
                </a:extLst>
              </a:tr>
              <a:tr h="16859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JX150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150,000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126,000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6”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123015"/>
                  </a:ext>
                </a:extLst>
              </a:tr>
              <a:tr h="16859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JX200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200,000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168,000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Standard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7”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50123"/>
                  </a:ext>
                </a:extLst>
              </a:tr>
            </a:tbl>
          </a:graphicData>
        </a:graphic>
      </p:graphicFrame>
      <p:graphicFrame>
        <p:nvGraphicFramePr>
          <p:cNvPr id="90" name="Table 65">
            <a:extLst>
              <a:ext uri="{FF2B5EF4-FFF2-40B4-BE49-F238E27FC236}">
                <a16:creationId xmlns:a16="http://schemas.microsoft.com/office/drawing/2014/main" id="{56445E54-039C-987F-751B-5FCFD711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26225"/>
              </p:ext>
            </p:extLst>
          </p:nvPr>
        </p:nvGraphicFramePr>
        <p:xfrm>
          <a:off x="1101140" y="815583"/>
          <a:ext cx="6002785" cy="34274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1569">
                  <a:extLst>
                    <a:ext uri="{9D8B030D-6E8A-4147-A177-3AD203B41FA5}">
                      <a16:colId xmlns:a16="http://schemas.microsoft.com/office/drawing/2014/main" val="572981623"/>
                    </a:ext>
                  </a:extLst>
                </a:gridCol>
                <a:gridCol w="633185">
                  <a:extLst>
                    <a:ext uri="{9D8B030D-6E8A-4147-A177-3AD203B41FA5}">
                      <a16:colId xmlns:a16="http://schemas.microsoft.com/office/drawing/2014/main" val="1004932443"/>
                    </a:ext>
                  </a:extLst>
                </a:gridCol>
                <a:gridCol w="541736">
                  <a:extLst>
                    <a:ext uri="{9D8B030D-6E8A-4147-A177-3AD203B41FA5}">
                      <a16:colId xmlns:a16="http://schemas.microsoft.com/office/drawing/2014/main" val="1682373669"/>
                    </a:ext>
                  </a:extLst>
                </a:gridCol>
                <a:gridCol w="635388">
                  <a:extLst>
                    <a:ext uri="{9D8B030D-6E8A-4147-A177-3AD203B41FA5}">
                      <a16:colId xmlns:a16="http://schemas.microsoft.com/office/drawing/2014/main" val="3560115169"/>
                    </a:ext>
                  </a:extLst>
                </a:gridCol>
                <a:gridCol w="577042">
                  <a:extLst>
                    <a:ext uri="{9D8B030D-6E8A-4147-A177-3AD203B41FA5}">
                      <a16:colId xmlns:a16="http://schemas.microsoft.com/office/drawing/2014/main" val="2845191748"/>
                    </a:ext>
                  </a:extLst>
                </a:gridCol>
                <a:gridCol w="752793">
                  <a:extLst>
                    <a:ext uri="{9D8B030D-6E8A-4147-A177-3AD203B41FA5}">
                      <a16:colId xmlns:a16="http://schemas.microsoft.com/office/drawing/2014/main" val="2900415556"/>
                    </a:ext>
                  </a:extLst>
                </a:gridCol>
                <a:gridCol w="502753">
                  <a:extLst>
                    <a:ext uri="{9D8B030D-6E8A-4147-A177-3AD203B41FA5}">
                      <a16:colId xmlns:a16="http://schemas.microsoft.com/office/drawing/2014/main" val="842075288"/>
                    </a:ext>
                  </a:extLst>
                </a:gridCol>
                <a:gridCol w="502753">
                  <a:extLst>
                    <a:ext uri="{9D8B030D-6E8A-4147-A177-3AD203B41FA5}">
                      <a16:colId xmlns:a16="http://schemas.microsoft.com/office/drawing/2014/main" val="3215866716"/>
                    </a:ext>
                  </a:extLst>
                </a:gridCol>
                <a:gridCol w="317388">
                  <a:extLst>
                    <a:ext uri="{9D8B030D-6E8A-4147-A177-3AD203B41FA5}">
                      <a16:colId xmlns:a16="http://schemas.microsoft.com/office/drawing/2014/main" val="1975942549"/>
                    </a:ext>
                  </a:extLst>
                </a:gridCol>
                <a:gridCol w="376798">
                  <a:extLst>
                    <a:ext uri="{9D8B030D-6E8A-4147-A177-3AD203B41FA5}">
                      <a16:colId xmlns:a16="http://schemas.microsoft.com/office/drawing/2014/main" val="3292993197"/>
                    </a:ext>
                  </a:extLst>
                </a:gridCol>
                <a:gridCol w="331380">
                  <a:extLst>
                    <a:ext uri="{9D8B030D-6E8A-4147-A177-3AD203B41FA5}">
                      <a16:colId xmlns:a16="http://schemas.microsoft.com/office/drawing/2014/main" val="1887826954"/>
                    </a:ext>
                  </a:extLst>
                </a:gridCol>
              </a:tblGrid>
              <a:tr h="347063"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Min Input BTU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Max Output BTU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Turn Down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Connections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AFUE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1726"/>
                  </a:ext>
                </a:extLst>
              </a:tr>
              <a:tr h="400296">
                <a:tc vMerge="1"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Min BTU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Max BTU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Boiler Supply/Return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DHW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DHW GPM @ 70° 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Gas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Vent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51936"/>
                  </a:ext>
                </a:extLst>
              </a:tr>
              <a:tr h="31605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Wall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MFTHW100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20,000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93,000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5:1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 1/4”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3/4”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2” or 3”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43016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Wall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MFTHW140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14,000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129,000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10:1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 1/4”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46365"/>
                  </a:ext>
                </a:extLst>
              </a:tr>
              <a:tr h="447005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Wall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MFTHW199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19,000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181,000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 1/4”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789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Combi Wall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MFTCW140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14,000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129,000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3/4”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66129"/>
                  </a:ext>
                </a:extLst>
              </a:tr>
              <a:tr h="39088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Combi Wall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MFTCW199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19,000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181,000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3/4”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123015"/>
                  </a:ext>
                </a:extLst>
              </a:tr>
              <a:tr h="353469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Heating Floor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LFTHF199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19,000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181,000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1/2”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50123"/>
                  </a:ext>
                </a:extLst>
              </a:tr>
              <a:tr h="31605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Combi Floor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LFTCF199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19,000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181,000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1/2”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3/4”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36715"/>
                  </a:ext>
                </a:extLst>
              </a:tr>
            </a:tbl>
          </a:graphicData>
        </a:graphic>
      </p:graphicFrame>
      <p:graphicFrame>
        <p:nvGraphicFramePr>
          <p:cNvPr id="67" name="Table 79">
            <a:extLst>
              <a:ext uri="{FF2B5EF4-FFF2-40B4-BE49-F238E27FC236}">
                <a16:creationId xmlns:a16="http://schemas.microsoft.com/office/drawing/2014/main" id="{5384E17A-7306-751E-F92D-19CDA69D1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22277"/>
              </p:ext>
            </p:extLst>
          </p:nvPr>
        </p:nvGraphicFramePr>
        <p:xfrm>
          <a:off x="7214986" y="815584"/>
          <a:ext cx="1767332" cy="34274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6256">
                  <a:extLst>
                    <a:ext uri="{9D8B030D-6E8A-4147-A177-3AD203B41FA5}">
                      <a16:colId xmlns:a16="http://schemas.microsoft.com/office/drawing/2014/main" val="2707202777"/>
                    </a:ext>
                  </a:extLst>
                </a:gridCol>
                <a:gridCol w="991076">
                  <a:extLst>
                    <a:ext uri="{9D8B030D-6E8A-4147-A177-3AD203B41FA5}">
                      <a16:colId xmlns:a16="http://schemas.microsoft.com/office/drawing/2014/main" val="840140504"/>
                    </a:ext>
                  </a:extLst>
                </a:gridCol>
              </a:tblGrid>
              <a:tr h="277567">
                <a:tc gridSpan="2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Included With LAARS FT</a:t>
                      </a:r>
                      <a:r>
                        <a:rPr lang="en-US" sz="700" b="1" baseline="30000" dirty="0"/>
                        <a:t>® </a:t>
                      </a:r>
                      <a:r>
                        <a:rPr lang="en-US" sz="700" b="1" dirty="0"/>
                        <a:t>Series Boilers</a:t>
                      </a:r>
                      <a:endParaRPr lang="en-US" sz="7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101088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FT FLOOR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/>
                        <a:t>FT WALL HUNG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56396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Low Loss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Boiler Pump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988681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Boiler Pump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LP Conversion Kit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365722"/>
                  </a:ext>
                </a:extLst>
              </a:tr>
              <a:tr h="370089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LP Conversion Kit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Fuse, O-ring &amp; gasket Spare Kit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14733"/>
                  </a:ext>
                </a:extLst>
              </a:tr>
              <a:tr h="370089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Fuse, O-ring &amp; Gasket Kit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Outdoor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04001"/>
                  </a:ext>
                </a:extLst>
              </a:tr>
              <a:tr h="370089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3-in-1 Brass Adapter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Air 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77431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Air 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Pressure Relief Valve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12163"/>
                  </a:ext>
                </a:extLst>
              </a:tr>
              <a:tr h="370089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Pressure Relief Valve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Wall Mount Kit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74883"/>
                  </a:ext>
                </a:extLst>
              </a:tr>
              <a:tr h="370089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Anti-scald Mixing Valve (combi)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5703"/>
                  </a:ext>
                </a:extLst>
              </a:tr>
              <a:tr h="254437">
                <a:tc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Outdoor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89190"/>
                  </a:ext>
                </a:extLst>
              </a:tr>
            </a:tbl>
          </a:graphicData>
        </a:graphic>
      </p:graphicFrame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C74559A-9B0D-B8D1-D367-067E51708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" y="64448"/>
            <a:ext cx="1494769" cy="6372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F69C20-DB7F-81DB-4ED8-5933B4A8BD14}"/>
              </a:ext>
            </a:extLst>
          </p:cNvPr>
          <p:cNvSpPr/>
          <p:nvPr/>
        </p:nvSpPr>
        <p:spPr>
          <a:xfrm>
            <a:off x="7103925" y="77958"/>
            <a:ext cx="1767332" cy="476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LOGO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94F29-48B4-C205-D225-3BD3F7641830}"/>
              </a:ext>
            </a:extLst>
          </p:cNvPr>
          <p:cNvSpPr txBox="1"/>
          <p:nvPr/>
        </p:nvSpPr>
        <p:spPr>
          <a:xfrm>
            <a:off x="188290" y="6707967"/>
            <a:ext cx="1684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Doc 9292-Cus</a:t>
            </a:r>
          </a:p>
        </p:txBody>
      </p:sp>
    </p:spTree>
    <p:extLst>
      <p:ext uri="{BB962C8B-B14F-4D97-AF65-F5344CB8AC3E}">
        <p14:creationId xmlns:p14="http://schemas.microsoft.com/office/powerpoint/2010/main" val="27602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0EC16AA7-5147-EAEE-4003-F6DF72854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97010"/>
              </p:ext>
            </p:extLst>
          </p:nvPr>
        </p:nvGraphicFramePr>
        <p:xfrm>
          <a:off x="3116005" y="4558768"/>
          <a:ext cx="2854125" cy="18854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1375">
                  <a:extLst>
                    <a:ext uri="{9D8B030D-6E8A-4147-A177-3AD203B41FA5}">
                      <a16:colId xmlns:a16="http://schemas.microsoft.com/office/drawing/2014/main" val="2083909763"/>
                    </a:ext>
                  </a:extLst>
                </a:gridCol>
                <a:gridCol w="951375">
                  <a:extLst>
                    <a:ext uri="{9D8B030D-6E8A-4147-A177-3AD203B41FA5}">
                      <a16:colId xmlns:a16="http://schemas.microsoft.com/office/drawing/2014/main" val="2486649888"/>
                    </a:ext>
                  </a:extLst>
                </a:gridCol>
                <a:gridCol w="951375">
                  <a:extLst>
                    <a:ext uri="{9D8B030D-6E8A-4147-A177-3AD203B41FA5}">
                      <a16:colId xmlns:a16="http://schemas.microsoft.com/office/drawing/2014/main" val="1771518188"/>
                    </a:ext>
                  </a:extLst>
                </a:gridCol>
              </a:tblGrid>
              <a:tr h="23952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46879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/>
                        <a:t>Amtrol</a:t>
                      </a: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02194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/>
                        <a:t>Amtrol</a:t>
                      </a: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41378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/>
                        <a:t>Amtrol</a:t>
                      </a: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357882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/>
                        <a:t>Zilmet</a:t>
                      </a: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67413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/>
                        <a:t>Zilmet</a:t>
                      </a: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71909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/>
                        <a:t>Zilmet</a:t>
                      </a: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79185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/>
                        <a:t>Zilmet</a:t>
                      </a:r>
                      <a:r>
                        <a:rPr lang="en-US" sz="600" dirty="0"/>
                        <a:t>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976298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/>
                        <a:t>Zilmet</a:t>
                      </a:r>
                      <a:r>
                        <a:rPr lang="en-US" sz="600" dirty="0"/>
                        <a:t>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624710"/>
                  </a:ext>
                </a:extLst>
              </a:tr>
              <a:tr h="17771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#60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/>
                        <a:t>Zilmet</a:t>
                      </a:r>
                      <a:r>
                        <a:rPr lang="en-US" sz="600" dirty="0"/>
                        <a:t> Flat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359878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D6D0B4DC-F828-5D30-46F7-F8AC2E6D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93920"/>
              </p:ext>
            </p:extLst>
          </p:nvPr>
        </p:nvGraphicFramePr>
        <p:xfrm>
          <a:off x="6064941" y="4555988"/>
          <a:ext cx="2306718" cy="13942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8906">
                  <a:extLst>
                    <a:ext uri="{9D8B030D-6E8A-4147-A177-3AD203B41FA5}">
                      <a16:colId xmlns:a16="http://schemas.microsoft.com/office/drawing/2014/main" val="2083909763"/>
                    </a:ext>
                  </a:extLst>
                </a:gridCol>
                <a:gridCol w="768906">
                  <a:extLst>
                    <a:ext uri="{9D8B030D-6E8A-4147-A177-3AD203B41FA5}">
                      <a16:colId xmlns:a16="http://schemas.microsoft.com/office/drawing/2014/main" val="2486649888"/>
                    </a:ext>
                  </a:extLst>
                </a:gridCol>
                <a:gridCol w="768906">
                  <a:extLst>
                    <a:ext uri="{9D8B030D-6E8A-4147-A177-3AD203B41FA5}">
                      <a16:colId xmlns:a16="http://schemas.microsoft.com/office/drawing/2014/main" val="1771518188"/>
                    </a:ext>
                  </a:extLst>
                </a:gridCol>
              </a:tblGrid>
              <a:tr h="29696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Use 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46879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1” NPT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FT SERIES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0219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1” Press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FT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4137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1” Sweat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500" dirty="0"/>
                        <a:t>FT 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35788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 ¼” NPT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FT SERIES 140-199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67413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 ¼” Press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71909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 ¼” Sweat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791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5FA0941-AD47-466C-90DA-0E3B2716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5" y="6138313"/>
            <a:ext cx="556772" cy="5980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40AA716-548F-4D64-880C-D705AE46A664}"/>
              </a:ext>
            </a:extLst>
          </p:cNvPr>
          <p:cNvSpPr txBox="1"/>
          <p:nvPr/>
        </p:nvSpPr>
        <p:spPr>
          <a:xfrm>
            <a:off x="-56996" y="2033831"/>
            <a:ext cx="1174566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LAARS-STOR</a:t>
            </a:r>
            <a:r>
              <a:rPr lang="en-US" sz="800" baseline="30000" dirty="0">
                <a:latin typeface="+mj-lt"/>
              </a:rPr>
              <a:t>®</a:t>
            </a:r>
            <a:r>
              <a:rPr lang="en-US" sz="800" dirty="0">
                <a:latin typeface="+mj-lt"/>
              </a:rPr>
              <a:t> INDIRECT WATER HEATERS </a:t>
            </a:r>
          </a:p>
          <a:p>
            <a:pPr algn="ctr"/>
            <a:endParaRPr lang="en-US" sz="800" dirty="0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E4A1E8-2500-42A9-B433-B46972C5655B}"/>
              </a:ext>
            </a:extLst>
          </p:cNvPr>
          <p:cNvSpPr txBox="1"/>
          <p:nvPr/>
        </p:nvSpPr>
        <p:spPr>
          <a:xfrm>
            <a:off x="0" y="7795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A4F411-2F82-DDB3-9467-AFD6C6810E24}"/>
              </a:ext>
            </a:extLst>
          </p:cNvPr>
          <p:cNvSpPr txBox="1"/>
          <p:nvPr/>
        </p:nvSpPr>
        <p:spPr>
          <a:xfrm>
            <a:off x="115332" y="2569580"/>
            <a:ext cx="4323318" cy="2154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</a:rPr>
              <a:t>LAARS FT SERIES WALL BOILER MANIFOLD KITS</a:t>
            </a:r>
            <a:endParaRPr lang="en-US" sz="800" dirty="0"/>
          </a:p>
        </p:txBody>
      </p:sp>
      <p:graphicFrame>
        <p:nvGraphicFramePr>
          <p:cNvPr id="90" name="Table 65">
            <a:extLst>
              <a:ext uri="{FF2B5EF4-FFF2-40B4-BE49-F238E27FC236}">
                <a16:creationId xmlns:a16="http://schemas.microsoft.com/office/drawing/2014/main" id="{56445E54-039C-987F-751B-5FCFD711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95892"/>
              </p:ext>
            </p:extLst>
          </p:nvPr>
        </p:nvGraphicFramePr>
        <p:xfrm>
          <a:off x="1025515" y="717346"/>
          <a:ext cx="7971604" cy="15907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2173">
                  <a:extLst>
                    <a:ext uri="{9D8B030D-6E8A-4147-A177-3AD203B41FA5}">
                      <a16:colId xmlns:a16="http://schemas.microsoft.com/office/drawing/2014/main" val="572981623"/>
                    </a:ext>
                  </a:extLst>
                </a:gridCol>
                <a:gridCol w="793593">
                  <a:extLst>
                    <a:ext uri="{9D8B030D-6E8A-4147-A177-3AD203B41FA5}">
                      <a16:colId xmlns:a16="http://schemas.microsoft.com/office/drawing/2014/main" val="1004932443"/>
                    </a:ext>
                  </a:extLst>
                </a:gridCol>
                <a:gridCol w="477521">
                  <a:extLst>
                    <a:ext uri="{9D8B030D-6E8A-4147-A177-3AD203B41FA5}">
                      <a16:colId xmlns:a16="http://schemas.microsoft.com/office/drawing/2014/main" val="1682373669"/>
                    </a:ext>
                  </a:extLst>
                </a:gridCol>
                <a:gridCol w="732298">
                  <a:extLst>
                    <a:ext uri="{9D8B030D-6E8A-4147-A177-3AD203B41FA5}">
                      <a16:colId xmlns:a16="http://schemas.microsoft.com/office/drawing/2014/main" val="3560115169"/>
                    </a:ext>
                  </a:extLst>
                </a:gridCol>
                <a:gridCol w="1219327">
                  <a:extLst>
                    <a:ext uri="{9D8B030D-6E8A-4147-A177-3AD203B41FA5}">
                      <a16:colId xmlns:a16="http://schemas.microsoft.com/office/drawing/2014/main" val="1737182909"/>
                    </a:ext>
                  </a:extLst>
                </a:gridCol>
                <a:gridCol w="1219327">
                  <a:extLst>
                    <a:ext uri="{9D8B030D-6E8A-4147-A177-3AD203B41FA5}">
                      <a16:colId xmlns:a16="http://schemas.microsoft.com/office/drawing/2014/main" val="1235932785"/>
                    </a:ext>
                  </a:extLst>
                </a:gridCol>
                <a:gridCol w="1364456">
                  <a:extLst>
                    <a:ext uri="{9D8B030D-6E8A-4147-A177-3AD203B41FA5}">
                      <a16:colId xmlns:a16="http://schemas.microsoft.com/office/drawing/2014/main" val="3107702783"/>
                    </a:ext>
                  </a:extLst>
                </a:gridCol>
                <a:gridCol w="1312909">
                  <a:extLst>
                    <a:ext uri="{9D8B030D-6E8A-4147-A177-3AD203B41FA5}">
                      <a16:colId xmlns:a16="http://schemas.microsoft.com/office/drawing/2014/main" val="2400215884"/>
                    </a:ext>
                  </a:extLst>
                </a:gridCol>
              </a:tblGrid>
              <a:tr h="41896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Model #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Height In.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Dia. In.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Hot &amp; Cold Water Connections</a:t>
                      </a:r>
                    </a:p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Boiler Supply / Return Connections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Min. Recommended Boiler Supply / Return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Min. Recommended Pump Size with FT Series</a:t>
                      </a:r>
                      <a:r>
                        <a:rPr lang="en-US" sz="8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 Boiler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1726"/>
                  </a:ext>
                </a:extLst>
              </a:tr>
              <a:tr h="16909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LS-SW-2-30-L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ENTER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33 5/8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¾” MPT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1” FPT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Grundfos 15-58 or equal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43016"/>
                  </a:ext>
                </a:extLst>
              </a:tr>
              <a:tr h="184913"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LS-SW-2-40R-L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YOUR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38 1/4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Grundfos 15-58 or equal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746365"/>
                  </a:ext>
                </a:extLst>
              </a:tr>
              <a:tr h="184913">
                <a:tc rowSpan="2"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LS-SW-2-50R-L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1/4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Grundfos 15-58 or equal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178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LS-SW-2-65-L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154450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59 1/4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Grundfos 15-58 or equal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66129"/>
                  </a:ext>
                </a:extLst>
              </a:tr>
              <a:tr h="200789"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LS-SW-2-65-L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 1/4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6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633738"/>
                  </a:ext>
                </a:extLst>
              </a:tr>
              <a:tr h="16909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LS-SW-2-80-L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 ¼”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Grundfos 15-58 or equal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015"/>
                  </a:ext>
                </a:extLst>
              </a:tr>
              <a:tr h="16909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LS-SW-2-120-L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62 1/2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28 ¼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1” FPT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Grundfos 15-58 or equal</a:t>
                      </a:r>
                    </a:p>
                  </a:txBody>
                  <a:tcPr marL="68652" marR="68652" marT="34326" marB="343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650123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52B88EA5-DA2B-9747-DF65-244328B8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03" y="818347"/>
            <a:ext cx="539533" cy="10503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A88F1D-F837-6FE2-7AF3-A11A160819A3}"/>
              </a:ext>
            </a:extLst>
          </p:cNvPr>
          <p:cNvSpPr txBox="1"/>
          <p:nvPr/>
        </p:nvSpPr>
        <p:spPr>
          <a:xfrm>
            <a:off x="7671697" y="2356753"/>
            <a:ext cx="1399923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+mj-lt"/>
              </a:rPr>
              <a:t>LAARS-STOR</a:t>
            </a:r>
            <a:r>
              <a:rPr lang="en-US" sz="800" b="1" u="sng" baseline="30000" dirty="0">
                <a:latin typeface="+mj-lt"/>
              </a:rPr>
              <a:t>®</a:t>
            </a:r>
            <a:endParaRPr lang="en-US" sz="800" b="1" u="sng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Single Wall Glass Lined Carbon Steel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Lifetime Warranty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Includes T&amp;P valve &amp; aquastat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For help with sizing for specific applications, contact our technical support team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51EED7-B6A4-8775-C70D-FF261FD16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7"/>
          <a:stretch/>
        </p:blipFill>
        <p:spPr>
          <a:xfrm>
            <a:off x="203835" y="3022150"/>
            <a:ext cx="376146" cy="3819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4E7E324-8B0F-7801-F390-130F448D4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29171"/>
              </p:ext>
            </p:extLst>
          </p:nvPr>
        </p:nvGraphicFramePr>
        <p:xfrm>
          <a:off x="703628" y="2825010"/>
          <a:ext cx="3735022" cy="137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5254">
                  <a:extLst>
                    <a:ext uri="{9D8B030D-6E8A-4147-A177-3AD203B41FA5}">
                      <a16:colId xmlns:a16="http://schemas.microsoft.com/office/drawing/2014/main" val="2083909763"/>
                    </a:ext>
                  </a:extLst>
                </a:gridCol>
                <a:gridCol w="715254">
                  <a:extLst>
                    <a:ext uri="{9D8B030D-6E8A-4147-A177-3AD203B41FA5}">
                      <a16:colId xmlns:a16="http://schemas.microsoft.com/office/drawing/2014/main" val="2486649888"/>
                    </a:ext>
                  </a:extLst>
                </a:gridCol>
                <a:gridCol w="715254">
                  <a:extLst>
                    <a:ext uri="{9D8B030D-6E8A-4147-A177-3AD203B41FA5}">
                      <a16:colId xmlns:a16="http://schemas.microsoft.com/office/drawing/2014/main" val="1771518188"/>
                    </a:ext>
                  </a:extLst>
                </a:gridCol>
                <a:gridCol w="770110">
                  <a:extLst>
                    <a:ext uri="{9D8B030D-6E8A-4147-A177-3AD203B41FA5}">
                      <a16:colId xmlns:a16="http://schemas.microsoft.com/office/drawing/2014/main" val="412864580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5209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Used 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System Connection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Indirect Tank Connection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46879"/>
                  </a:ext>
                </a:extLst>
              </a:tr>
              <a:tr h="27289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P2135900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P2135900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Heat Only 100/140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¼”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02194"/>
                  </a:ext>
                </a:extLst>
              </a:tr>
              <a:tr h="2001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P2135800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P2135800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Heat Only 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½”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¼”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41378"/>
                  </a:ext>
                </a:extLst>
              </a:tr>
              <a:tr h="20012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P2134400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P2134400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Combi 140/199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½”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357882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2D7012B-3CCB-C22C-835A-722BAC66D8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19" t="9933" r="26557"/>
          <a:stretch/>
        </p:blipFill>
        <p:spPr>
          <a:xfrm>
            <a:off x="236025" y="3651462"/>
            <a:ext cx="293679" cy="4286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BA086C6-42EE-FA5F-5B01-937FD20806DB}"/>
              </a:ext>
            </a:extLst>
          </p:cNvPr>
          <p:cNvSpPr txBox="1"/>
          <p:nvPr/>
        </p:nvSpPr>
        <p:spPr>
          <a:xfrm>
            <a:off x="4572000" y="2569580"/>
            <a:ext cx="3108960" cy="2154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HYDRAULIC SEPARATORS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id="{CE526336-8E4C-8BDF-4A56-8F942A68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87549"/>
              </p:ext>
            </p:extLst>
          </p:nvPr>
        </p:nvGraphicFramePr>
        <p:xfrm>
          <a:off x="4572000" y="2821144"/>
          <a:ext cx="3108960" cy="13716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8390976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486649888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771518188"/>
                    </a:ext>
                  </a:extLst>
                </a:gridCol>
              </a:tblGrid>
              <a:tr h="37897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Used 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46879"/>
                  </a:ext>
                </a:extLst>
              </a:tr>
              <a:tr h="29670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1” NPT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MFTWH100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02194"/>
                  </a:ext>
                </a:extLst>
              </a:tr>
              <a:tr h="23197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1” Pro Press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MFTWH100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41378"/>
                  </a:ext>
                </a:extLst>
              </a:tr>
              <a:tr h="23197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¼” NPT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MFTWH140-199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57882"/>
                  </a:ext>
                </a:extLst>
              </a:tr>
              <a:tr h="23197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 ¼” Pro Press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MFTWH140-199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6741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17BAE18C-2A03-2D32-1189-50B365EAA7F0}"/>
              </a:ext>
            </a:extLst>
          </p:cNvPr>
          <p:cNvSpPr txBox="1"/>
          <p:nvPr/>
        </p:nvSpPr>
        <p:spPr>
          <a:xfrm>
            <a:off x="6063284" y="4308923"/>
            <a:ext cx="2925928" cy="2154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AIR ELIMINATORS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1A1816-11B4-7778-3A9C-8BAC55EE2C45}"/>
              </a:ext>
            </a:extLst>
          </p:cNvPr>
          <p:cNvSpPr txBox="1"/>
          <p:nvPr/>
        </p:nvSpPr>
        <p:spPr>
          <a:xfrm>
            <a:off x="136069" y="4313434"/>
            <a:ext cx="2900905" cy="2154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CONDENSATE PUMPS &amp; NEUTRALIZERS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A511C9-919D-5203-FFAE-5C77B99ED565}"/>
              </a:ext>
            </a:extLst>
          </p:cNvPr>
          <p:cNvSpPr txBox="1"/>
          <p:nvPr/>
        </p:nvSpPr>
        <p:spPr>
          <a:xfrm>
            <a:off x="3116005" y="4313434"/>
            <a:ext cx="2854124" cy="21544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EXPANSION TANKS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580ED22A-FE27-992B-2ED2-EA08D3330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49503"/>
              </p:ext>
            </p:extLst>
          </p:nvPr>
        </p:nvGraphicFramePr>
        <p:xfrm>
          <a:off x="138621" y="4555988"/>
          <a:ext cx="1879485" cy="15771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6495">
                  <a:extLst>
                    <a:ext uri="{9D8B030D-6E8A-4147-A177-3AD203B41FA5}">
                      <a16:colId xmlns:a16="http://schemas.microsoft.com/office/drawing/2014/main" val="2083909763"/>
                    </a:ext>
                  </a:extLst>
                </a:gridCol>
                <a:gridCol w="626495">
                  <a:extLst>
                    <a:ext uri="{9D8B030D-6E8A-4147-A177-3AD203B41FA5}">
                      <a16:colId xmlns:a16="http://schemas.microsoft.com/office/drawing/2014/main" val="2486649888"/>
                    </a:ext>
                  </a:extLst>
                </a:gridCol>
                <a:gridCol w="626495">
                  <a:extLst>
                    <a:ext uri="{9D8B030D-6E8A-4147-A177-3AD203B41FA5}">
                      <a16:colId xmlns:a16="http://schemas.microsoft.com/office/drawing/2014/main" val="1771518188"/>
                    </a:ext>
                  </a:extLst>
                </a:gridCol>
              </a:tblGrid>
              <a:tr h="29696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BTUH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46879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Little Giant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0219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Axiom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4137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Axiom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35788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Axiom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400,000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67413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Axiom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/>
                        <a:t>1,000,000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271909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Aspen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79185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Aspen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65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976298"/>
                  </a:ext>
                </a:extLst>
              </a:tr>
            </a:tbl>
          </a:graphicData>
        </a:graphic>
      </p:graphicFrame>
      <p:pic>
        <p:nvPicPr>
          <p:cNvPr id="41" name="Picture 40" descr="A picture containing icon&#10;&#10;Description automatically generated">
            <a:extLst>
              <a:ext uri="{FF2B5EF4-FFF2-40B4-BE49-F238E27FC236}">
                <a16:creationId xmlns:a16="http://schemas.microsoft.com/office/drawing/2014/main" id="{F952BF09-3DF8-A981-36C8-426D253A0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51" y="4657255"/>
            <a:ext cx="641779" cy="641779"/>
          </a:xfrm>
          <a:prstGeom prst="rect">
            <a:avLst/>
          </a:prstGeom>
        </p:spPr>
      </p:pic>
      <p:pic>
        <p:nvPicPr>
          <p:cNvPr id="43" name="Picture 42" descr="A picture containing indoor&#10;&#10;Description automatically generated">
            <a:extLst>
              <a:ext uri="{FF2B5EF4-FFF2-40B4-BE49-F238E27FC236}">
                <a16:creationId xmlns:a16="http://schemas.microsoft.com/office/drawing/2014/main" id="{078D4331-33EF-1F74-D907-9DA9418DE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62" y="5350491"/>
            <a:ext cx="643151" cy="643151"/>
          </a:xfrm>
          <a:prstGeom prst="rect">
            <a:avLst/>
          </a:prstGeom>
        </p:spPr>
      </p:pic>
      <p:pic>
        <p:nvPicPr>
          <p:cNvPr id="45" name="Picture 4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E0A13121-2C89-F5D6-FC4E-5D0933CD8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66" y="4882755"/>
            <a:ext cx="565207" cy="565207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EDCF099-7F6B-2F11-B2BD-2C3D981D80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" y="64448"/>
            <a:ext cx="1494769" cy="6372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25627-C71E-2F7B-25CA-E7A44768365C}"/>
              </a:ext>
            </a:extLst>
          </p:cNvPr>
          <p:cNvSpPr/>
          <p:nvPr/>
        </p:nvSpPr>
        <p:spPr>
          <a:xfrm>
            <a:off x="7103925" y="77958"/>
            <a:ext cx="1767332" cy="476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LOGO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E660D-1FC7-DD30-460B-919190DF2D34}"/>
              </a:ext>
            </a:extLst>
          </p:cNvPr>
          <p:cNvSpPr/>
          <p:nvPr/>
        </p:nvSpPr>
        <p:spPr>
          <a:xfrm>
            <a:off x="2008726" y="746530"/>
            <a:ext cx="51073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A911E-5EE4-F698-D674-5D08582FA9E3}"/>
              </a:ext>
            </a:extLst>
          </p:cNvPr>
          <p:cNvSpPr/>
          <p:nvPr/>
        </p:nvSpPr>
        <p:spPr>
          <a:xfrm>
            <a:off x="1526823" y="2863997"/>
            <a:ext cx="51073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E13D6-17A4-A4A7-1F1E-140AFD938864}"/>
              </a:ext>
            </a:extLst>
          </p:cNvPr>
          <p:cNvSpPr/>
          <p:nvPr/>
        </p:nvSpPr>
        <p:spPr>
          <a:xfrm>
            <a:off x="5864420" y="2844430"/>
            <a:ext cx="516925" cy="326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7D11A-F34B-10DC-86A0-9C69A94367E8}"/>
              </a:ext>
            </a:extLst>
          </p:cNvPr>
          <p:cNvSpPr/>
          <p:nvPr/>
        </p:nvSpPr>
        <p:spPr>
          <a:xfrm>
            <a:off x="830200" y="4599122"/>
            <a:ext cx="463580" cy="190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2936A-637F-4E90-4744-62FD144F63D5}"/>
              </a:ext>
            </a:extLst>
          </p:cNvPr>
          <p:cNvSpPr/>
          <p:nvPr/>
        </p:nvSpPr>
        <p:spPr>
          <a:xfrm>
            <a:off x="4311277" y="4579895"/>
            <a:ext cx="463580" cy="190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08C64-BE6E-0262-D79A-0C1BD029B791}"/>
              </a:ext>
            </a:extLst>
          </p:cNvPr>
          <p:cNvSpPr/>
          <p:nvPr/>
        </p:nvSpPr>
        <p:spPr>
          <a:xfrm>
            <a:off x="6986510" y="4608106"/>
            <a:ext cx="463580" cy="190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75ACE-1478-75E1-CE42-766549DFB2DB}"/>
              </a:ext>
            </a:extLst>
          </p:cNvPr>
          <p:cNvSpPr txBox="1"/>
          <p:nvPr/>
        </p:nvSpPr>
        <p:spPr>
          <a:xfrm>
            <a:off x="188290" y="6707967"/>
            <a:ext cx="1684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Doc 9292-Cus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03A8A-BD5E-7BF8-F751-F4B66A4CC358}"/>
              </a:ext>
            </a:extLst>
          </p:cNvPr>
          <p:cNvSpPr txBox="1"/>
          <p:nvPr/>
        </p:nvSpPr>
        <p:spPr>
          <a:xfrm>
            <a:off x="671209" y="6271378"/>
            <a:ext cx="930211" cy="50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30">
              <a:lnSpc>
                <a:spcPct val="101000"/>
              </a:lnSpc>
              <a:spcBef>
                <a:spcPts val="408"/>
              </a:spcBef>
            </a:pPr>
            <a:r>
              <a:rPr lang="en-US" sz="583" b="1" dirty="0"/>
              <a:t>Browse LAARS Residential Products</a:t>
            </a:r>
          </a:p>
          <a:p>
            <a:pPr marL="101230">
              <a:lnSpc>
                <a:spcPct val="101000"/>
              </a:lnSpc>
              <a:spcBef>
                <a:spcPts val="408"/>
              </a:spcBef>
            </a:pPr>
            <a:endParaRPr lang="en-US" sz="583" b="1" u="sng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397CF-CC8E-E2D6-A379-DDFDBB3C5541}"/>
              </a:ext>
            </a:extLst>
          </p:cNvPr>
          <p:cNvSpPr txBox="1"/>
          <p:nvPr/>
        </p:nvSpPr>
        <p:spPr>
          <a:xfrm>
            <a:off x="1926475" y="6477291"/>
            <a:ext cx="6172177" cy="45543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64" b="1" dirty="0"/>
              <a:t>Customer Service &amp; Product Support 800-900-9276</a:t>
            </a:r>
          </a:p>
        </p:txBody>
      </p:sp>
    </p:spTree>
    <p:extLst>
      <p:ext uri="{BB962C8B-B14F-4D97-AF65-F5344CB8AC3E}">
        <p14:creationId xmlns:p14="http://schemas.microsoft.com/office/powerpoint/2010/main" val="48548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6DB4F-2474-4617-3488-C16EB9FB7983}"/>
              </a:ext>
            </a:extLst>
          </p:cNvPr>
          <p:cNvSpPr txBox="1"/>
          <p:nvPr/>
        </p:nvSpPr>
        <p:spPr>
          <a:xfrm>
            <a:off x="2002086" y="583102"/>
            <a:ext cx="546205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Stainless steel fire tube heat exchanger design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Up to 10:1 Turndown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Multiple vent options</a:t>
            </a:r>
          </a:p>
          <a:p>
            <a:pPr marL="540820" lvl="1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2” or 3”</a:t>
            </a:r>
          </a:p>
          <a:p>
            <a:pPr marL="540820" lvl="1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Polypropylene, PVC, CPVC, Stainless steel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Built-in Primary/Secondary piping (Floor Model)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All piping connections on top (Floor Model)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Domestic water recirculation tap (Floor Model)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3 pump outputs onboard- System (CH), DHW (Recirc or Indirect Tank), Boiler (Primary)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Built-in Supply/Return boiler sensors – no system sensor required</a:t>
            </a:r>
          </a:p>
          <a:p>
            <a:pPr marL="208008" indent="-20800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Best in class access to internal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932F-7AA7-C5E7-84EE-E36937907275}"/>
              </a:ext>
            </a:extLst>
          </p:cNvPr>
          <p:cNvSpPr txBox="1"/>
          <p:nvPr/>
        </p:nvSpPr>
        <p:spPr>
          <a:xfrm>
            <a:off x="0" y="760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FEATURES</a:t>
            </a:r>
            <a:r>
              <a:rPr lang="en-US" sz="2000" b="1" u="sng" dirty="0"/>
              <a:t> &amp; BENEFITS</a:t>
            </a:r>
          </a:p>
        </p:txBody>
      </p:sp>
      <p:pic>
        <p:nvPicPr>
          <p:cNvPr id="7" name="Picture 6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A7EBE880-D1AF-F0D5-58E8-34AA11765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8047" r="13995" b="8292"/>
          <a:stretch/>
        </p:blipFill>
        <p:spPr>
          <a:xfrm>
            <a:off x="7749054" y="1086434"/>
            <a:ext cx="1256430" cy="217992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0603404-AD67-950D-BD6A-43C93918A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16" y="591016"/>
            <a:ext cx="1354378" cy="2031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C584F-CB12-3A91-380D-961D7D832D48}"/>
              </a:ext>
            </a:extLst>
          </p:cNvPr>
          <p:cNvSpPr txBox="1"/>
          <p:nvPr/>
        </p:nvSpPr>
        <p:spPr>
          <a:xfrm>
            <a:off x="205514" y="1200791"/>
            <a:ext cx="1350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FT Series Wall  &amp; Floor Boilers </a:t>
            </a:r>
          </a:p>
        </p:txBody>
      </p:sp>
      <p:pic>
        <p:nvPicPr>
          <p:cNvPr id="12" name="Picture 11" descr="A picture containing indoor, screw, close, silver&#10;&#10;Description automatically generated">
            <a:extLst>
              <a:ext uri="{FF2B5EF4-FFF2-40B4-BE49-F238E27FC236}">
                <a16:creationId xmlns:a16="http://schemas.microsoft.com/office/drawing/2014/main" id="{F633FB8C-FE75-FB56-8FC1-793A0A6443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18" y="3428770"/>
            <a:ext cx="1052934" cy="28052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CE8FC2-B3C6-EF7C-5F58-985977B82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25" y="6138313"/>
            <a:ext cx="556772" cy="5980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0B6C3F-2A7A-1F53-A828-0CB13343A0E6}"/>
              </a:ext>
            </a:extLst>
          </p:cNvPr>
          <p:cNvSpPr txBox="1"/>
          <p:nvPr/>
        </p:nvSpPr>
        <p:spPr>
          <a:xfrm>
            <a:off x="174293" y="3976982"/>
            <a:ext cx="1913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Shell &amp; Tube Heat Exchanger and Low Loss Header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66B025C-6579-1FBB-555A-E72FA0AB8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3" y="94299"/>
            <a:ext cx="1135792" cy="484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66BB6-BD25-4781-5E91-9A9A38F0DBDA}"/>
              </a:ext>
            </a:extLst>
          </p:cNvPr>
          <p:cNvSpPr txBox="1"/>
          <p:nvPr/>
        </p:nvSpPr>
        <p:spPr>
          <a:xfrm>
            <a:off x="2087405" y="3697730"/>
            <a:ext cx="410462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008" indent="-20800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Unique Shell &amp; Tube DHW heat exchanger</a:t>
            </a:r>
          </a:p>
          <a:p>
            <a:pPr marL="208008" indent="-20800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1 gallon of stored hot water on standby</a:t>
            </a:r>
          </a:p>
          <a:p>
            <a:pPr marL="208008" indent="-20800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¾” DHW stainless steel corrugated coil</a:t>
            </a:r>
          </a:p>
          <a:p>
            <a:pPr marL="208008" indent="-20800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Prevents scale build up, less maintenance over lifetime, better flow rates</a:t>
            </a:r>
          </a:p>
          <a:p>
            <a:pPr marL="208008" indent="-20800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Piped as hydraulic separator on FT Floor Model – no manifold or primary/secondary required</a:t>
            </a:r>
          </a:p>
          <a:p>
            <a:pPr marL="208008" indent="-20800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Industry leading continuous hot water delivery 5.2 GPM at 70</a:t>
            </a:r>
            <a:r>
              <a:rPr lang="en-US" sz="1200" baseline="30000" dirty="0">
                <a:cs typeface="Arial" panose="020B0604020202020204" pitchFamily="34" charset="0"/>
              </a:rPr>
              <a:t>o</a:t>
            </a:r>
            <a:r>
              <a:rPr lang="en-US" sz="1200" dirty="0">
                <a:cs typeface="Arial" panose="020B0604020202020204" pitchFamily="34" charset="0"/>
              </a:rPr>
              <a:t> rise</a:t>
            </a:r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30E189-362F-C493-2441-DE33302CBDB3}"/>
              </a:ext>
            </a:extLst>
          </p:cNvPr>
          <p:cNvCxnSpPr>
            <a:cxnSpLocks/>
          </p:cNvCxnSpPr>
          <p:nvPr/>
        </p:nvCxnSpPr>
        <p:spPr>
          <a:xfrm flipV="1">
            <a:off x="616077" y="3491771"/>
            <a:ext cx="7873841" cy="0"/>
          </a:xfrm>
          <a:prstGeom prst="line">
            <a:avLst/>
          </a:prstGeom>
          <a:ln w="28575">
            <a:solidFill>
              <a:srgbClr val="F4B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784E17E-50B4-2297-E43C-E3352168EC41}"/>
              </a:ext>
            </a:extLst>
          </p:cNvPr>
          <p:cNvSpPr/>
          <p:nvPr/>
        </p:nvSpPr>
        <p:spPr>
          <a:xfrm>
            <a:off x="7103925" y="77958"/>
            <a:ext cx="1767332" cy="476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LOGO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282E6-C976-BB6A-9B8C-CCD30C94E9A6}"/>
              </a:ext>
            </a:extLst>
          </p:cNvPr>
          <p:cNvSpPr txBox="1"/>
          <p:nvPr/>
        </p:nvSpPr>
        <p:spPr>
          <a:xfrm>
            <a:off x="188290" y="6707967"/>
            <a:ext cx="1684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Doc 9292-Cus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22224-EB1D-50C1-E839-AB3E101BFB5F}"/>
              </a:ext>
            </a:extLst>
          </p:cNvPr>
          <p:cNvSpPr txBox="1"/>
          <p:nvPr/>
        </p:nvSpPr>
        <p:spPr>
          <a:xfrm>
            <a:off x="671209" y="6271378"/>
            <a:ext cx="930211" cy="50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30">
              <a:lnSpc>
                <a:spcPct val="101000"/>
              </a:lnSpc>
              <a:spcBef>
                <a:spcPts val="408"/>
              </a:spcBef>
            </a:pPr>
            <a:r>
              <a:rPr lang="en-US" sz="583" b="1" dirty="0"/>
              <a:t>Browse LAARS Residential Products</a:t>
            </a:r>
          </a:p>
          <a:p>
            <a:pPr marL="101230">
              <a:lnSpc>
                <a:spcPct val="101000"/>
              </a:lnSpc>
              <a:spcBef>
                <a:spcPts val="408"/>
              </a:spcBef>
            </a:pPr>
            <a:endParaRPr lang="en-US" sz="583" b="1" u="sng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73AB7-22AC-D88A-F71C-71811A677E1E}"/>
              </a:ext>
            </a:extLst>
          </p:cNvPr>
          <p:cNvSpPr txBox="1"/>
          <p:nvPr/>
        </p:nvSpPr>
        <p:spPr>
          <a:xfrm>
            <a:off x="1926475" y="6477291"/>
            <a:ext cx="6172177" cy="45543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64" b="1" dirty="0"/>
              <a:t>Customer Service &amp; Product Support 800-900-9276</a:t>
            </a:r>
          </a:p>
        </p:txBody>
      </p:sp>
    </p:spTree>
    <p:extLst>
      <p:ext uri="{BB962C8B-B14F-4D97-AF65-F5344CB8AC3E}">
        <p14:creationId xmlns:p14="http://schemas.microsoft.com/office/powerpoint/2010/main" val="245134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1B932F-7AA7-C5E7-84EE-E36937907275}"/>
              </a:ext>
            </a:extLst>
          </p:cNvPr>
          <p:cNvSpPr txBox="1"/>
          <p:nvPr/>
        </p:nvSpPr>
        <p:spPr>
          <a:xfrm>
            <a:off x="0" y="760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FEATURES</a:t>
            </a:r>
            <a:r>
              <a:rPr lang="en-US" sz="2000" b="1" u="sng" dirty="0"/>
              <a:t> &amp; BENEFITS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CE8FC2-B3C6-EF7C-5F58-985977B8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5" y="6138313"/>
            <a:ext cx="556772" cy="598014"/>
          </a:xfrm>
          <a:prstGeom prst="rect">
            <a:avLst/>
          </a:prstGeom>
        </p:spPr>
      </p:pic>
      <p:pic>
        <p:nvPicPr>
          <p:cNvPr id="25" name="Picture 24" descr="A picture containing appliance, projector&#10;&#10;Description automatically generated">
            <a:extLst>
              <a:ext uri="{FF2B5EF4-FFF2-40B4-BE49-F238E27FC236}">
                <a16:creationId xmlns:a16="http://schemas.microsoft.com/office/drawing/2014/main" id="{B19E62D2-87E3-BE31-9286-0127363F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60" y="851185"/>
            <a:ext cx="2102668" cy="21068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2C4238-8F9A-B384-A80A-7F9704F4E01C}"/>
              </a:ext>
            </a:extLst>
          </p:cNvPr>
          <p:cNvSpPr txBox="1"/>
          <p:nvPr/>
        </p:nvSpPr>
        <p:spPr>
          <a:xfrm>
            <a:off x="2363919" y="983001"/>
            <a:ext cx="4907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Hybrid heat exchanger design – Low mass</a:t>
            </a:r>
          </a:p>
          <a:p>
            <a:pPr marL="611413" lvl="1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Cast iron wet walls with copper fin tube horizontal passes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Spark to pilot ignition 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Internal low loss header with Taco 007E boiler pump(JX125-JX200)</a:t>
            </a:r>
          </a:p>
          <a:p>
            <a:pPr marL="618205" lvl="1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No primary/secondary piping required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Compact footprint and light weight 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Standard tapping makes for easy cast iron retrofit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B907F-80EB-4A0D-059D-72DE925A1CBA}"/>
              </a:ext>
            </a:extLst>
          </p:cNvPr>
          <p:cNvSpPr txBox="1"/>
          <p:nvPr/>
        </p:nvSpPr>
        <p:spPr>
          <a:xfrm>
            <a:off x="314174" y="1644720"/>
            <a:ext cx="1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Mini-</a:t>
            </a:r>
            <a:r>
              <a:rPr lang="en-US" sz="2000" b="1" dirty="0" err="1">
                <a:latin typeface="+mj-lt"/>
              </a:rPr>
              <a:t>Therm</a:t>
            </a:r>
            <a:r>
              <a:rPr lang="en-US" sz="2000" b="1" baseline="30000" dirty="0">
                <a:latin typeface="+mj-lt"/>
              </a:rPr>
              <a:t>®</a:t>
            </a:r>
            <a:r>
              <a:rPr lang="en-US" sz="2000" b="1" dirty="0">
                <a:latin typeface="+mj-lt"/>
              </a:rPr>
              <a:t> JX Boiler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66B025C-6579-1FBB-555A-E72FA0AB8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3" y="94299"/>
            <a:ext cx="1135792" cy="484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9406BF-DC14-E704-9A79-877648DD99A0}"/>
              </a:ext>
            </a:extLst>
          </p:cNvPr>
          <p:cNvSpPr txBox="1"/>
          <p:nvPr/>
        </p:nvSpPr>
        <p:spPr>
          <a:xfrm>
            <a:off x="2363919" y="3892885"/>
            <a:ext cx="41341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Glass lined or Stainless steel options available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Size range: 30-120 gallon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Factory installed T&amp;P valve, adjustable </a:t>
            </a:r>
            <a:r>
              <a:rPr lang="en-US" sz="1200" dirty="0" err="1">
                <a:cs typeface="Arial" panose="020B0604020202020204" pitchFamily="34" charset="0"/>
              </a:rPr>
              <a:t>aquastat</a:t>
            </a:r>
            <a:r>
              <a:rPr lang="en-US" sz="1200" dirty="0">
                <a:cs typeface="Arial" panose="020B0604020202020204" pitchFamily="34" charset="0"/>
              </a:rPr>
              <a:t>, low point drain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Lifetime warranty</a:t>
            </a:r>
          </a:p>
          <a:p>
            <a:pPr marL="208008" indent="-2080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Premium 2” Non-CFC foam insulation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30E189-362F-C493-2441-DE33302CBDB3}"/>
              </a:ext>
            </a:extLst>
          </p:cNvPr>
          <p:cNvCxnSpPr>
            <a:cxnSpLocks/>
          </p:cNvCxnSpPr>
          <p:nvPr/>
        </p:nvCxnSpPr>
        <p:spPr>
          <a:xfrm flipV="1">
            <a:off x="616077" y="3403437"/>
            <a:ext cx="7873841" cy="0"/>
          </a:xfrm>
          <a:prstGeom prst="line">
            <a:avLst/>
          </a:prstGeom>
          <a:ln w="28575">
            <a:solidFill>
              <a:srgbClr val="F4B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FEFD44-72F8-093F-3CA7-5554B3132476}"/>
              </a:ext>
            </a:extLst>
          </p:cNvPr>
          <p:cNvSpPr txBox="1"/>
          <p:nvPr/>
        </p:nvSpPr>
        <p:spPr>
          <a:xfrm>
            <a:off x="256251" y="4077552"/>
            <a:ext cx="2107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Laars-</a:t>
            </a:r>
            <a:r>
              <a:rPr lang="en-US" sz="2000" b="1" dirty="0" err="1">
                <a:latin typeface="+mj-lt"/>
              </a:rPr>
              <a:t>Stor</a:t>
            </a:r>
            <a:r>
              <a:rPr lang="en-US" sz="2000" baseline="30000" dirty="0">
                <a:latin typeface="+mj-lt"/>
              </a:rPr>
              <a:t>®</a:t>
            </a:r>
            <a:r>
              <a:rPr lang="en-US" sz="2000" b="1" dirty="0">
                <a:latin typeface="+mj-lt"/>
              </a:rPr>
              <a:t> Indirect Water Heater</a:t>
            </a:r>
          </a:p>
          <a:p>
            <a:pPr algn="ctr"/>
            <a:endParaRPr lang="en-US" sz="2000" b="1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E3D9C-92A1-048A-4735-86AB6238D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919" y="3614531"/>
            <a:ext cx="1228806" cy="23922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43B163-DF28-C2E5-9E4F-1963A6C1BA28}"/>
              </a:ext>
            </a:extLst>
          </p:cNvPr>
          <p:cNvSpPr/>
          <p:nvPr/>
        </p:nvSpPr>
        <p:spPr>
          <a:xfrm>
            <a:off x="7103925" y="77958"/>
            <a:ext cx="1767332" cy="476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LOGO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A6CDC-FBC7-CA4C-1C87-240713660F0D}"/>
              </a:ext>
            </a:extLst>
          </p:cNvPr>
          <p:cNvSpPr txBox="1"/>
          <p:nvPr/>
        </p:nvSpPr>
        <p:spPr>
          <a:xfrm>
            <a:off x="188290" y="6707967"/>
            <a:ext cx="1684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Doc 9292-Cus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4CE52-2270-449A-4C04-0CAB814748EA}"/>
              </a:ext>
            </a:extLst>
          </p:cNvPr>
          <p:cNvSpPr txBox="1"/>
          <p:nvPr/>
        </p:nvSpPr>
        <p:spPr>
          <a:xfrm>
            <a:off x="671209" y="6271378"/>
            <a:ext cx="930211" cy="50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30">
              <a:lnSpc>
                <a:spcPct val="101000"/>
              </a:lnSpc>
              <a:spcBef>
                <a:spcPts val="408"/>
              </a:spcBef>
            </a:pPr>
            <a:r>
              <a:rPr lang="en-US" sz="583" b="1" dirty="0"/>
              <a:t>Browse LAARS Residential Products</a:t>
            </a:r>
          </a:p>
          <a:p>
            <a:pPr marL="101230">
              <a:lnSpc>
                <a:spcPct val="101000"/>
              </a:lnSpc>
              <a:spcBef>
                <a:spcPts val="408"/>
              </a:spcBef>
            </a:pPr>
            <a:endParaRPr lang="en-US" sz="583" b="1" u="sng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52585-BE40-68D1-6F07-CD2A26E83D64}"/>
              </a:ext>
            </a:extLst>
          </p:cNvPr>
          <p:cNvSpPr txBox="1"/>
          <p:nvPr/>
        </p:nvSpPr>
        <p:spPr>
          <a:xfrm>
            <a:off x="1926475" y="6477291"/>
            <a:ext cx="6172177" cy="45543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3175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64" b="1" dirty="0"/>
              <a:t>Customer Service &amp; Product Support 800-900-9276</a:t>
            </a:r>
          </a:p>
        </p:txBody>
      </p:sp>
    </p:spTree>
    <p:extLst>
      <p:ext uri="{BB962C8B-B14F-4D97-AF65-F5344CB8AC3E}">
        <p14:creationId xmlns:p14="http://schemas.microsoft.com/office/powerpoint/2010/main" val="288992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C02F66-B9AA-4241-840A-B9EF69036824}" vid="{15091CA5-C440-4256-B441-A01A0D040D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Laars_Wave_Template</Template>
  <TotalTime>6205</TotalTime>
  <Words>925</Words>
  <Application>Microsoft Office PowerPoint</Application>
  <PresentationFormat>Letter Paper (8.5x11 in)</PresentationFormat>
  <Paragraphs>321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 Series</dc:title>
  <dc:creator>Dru Bussiere</dc:creator>
  <cp:lastModifiedBy>Dru Bussiere</cp:lastModifiedBy>
  <cp:revision>162</cp:revision>
  <dcterms:created xsi:type="dcterms:W3CDTF">2021-12-06T21:15:55Z</dcterms:created>
  <dcterms:modified xsi:type="dcterms:W3CDTF">2022-12-07T15:48:32Z</dcterms:modified>
</cp:coreProperties>
</file>